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105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6E285-690B-4766-A0AD-453AD58749C3}" type="datetimeFigureOut">
              <a:rPr lang="en-US" smtClean="0"/>
              <a:pPr/>
              <a:t>3/25/2018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E885F-EE58-4BBC-85E2-6409124F6B1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6E285-690B-4766-A0AD-453AD58749C3}" type="datetimeFigureOut">
              <a:rPr lang="en-US" smtClean="0"/>
              <a:pPr/>
              <a:t>3/25/2018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E885F-EE58-4BBC-85E2-6409124F6B1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6E285-690B-4766-A0AD-453AD58749C3}" type="datetimeFigureOut">
              <a:rPr lang="en-US" smtClean="0"/>
              <a:pPr/>
              <a:t>3/25/2018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E885F-EE58-4BBC-85E2-6409124F6B1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6E285-690B-4766-A0AD-453AD58749C3}" type="datetimeFigureOut">
              <a:rPr lang="en-US" smtClean="0"/>
              <a:pPr/>
              <a:t>3/25/2018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E885F-EE58-4BBC-85E2-6409124F6B1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6E285-690B-4766-A0AD-453AD58749C3}" type="datetimeFigureOut">
              <a:rPr lang="en-US" smtClean="0"/>
              <a:pPr/>
              <a:t>3/25/2018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E885F-EE58-4BBC-85E2-6409124F6B1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6E285-690B-4766-A0AD-453AD58749C3}" type="datetimeFigureOut">
              <a:rPr lang="en-US" smtClean="0"/>
              <a:pPr/>
              <a:t>3/25/2018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E885F-EE58-4BBC-85E2-6409124F6B1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6E285-690B-4766-A0AD-453AD58749C3}" type="datetimeFigureOut">
              <a:rPr lang="en-US" smtClean="0"/>
              <a:pPr/>
              <a:t>3/25/2018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E885F-EE58-4BBC-85E2-6409124F6B1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6E285-690B-4766-A0AD-453AD58749C3}" type="datetimeFigureOut">
              <a:rPr lang="en-US" smtClean="0"/>
              <a:pPr/>
              <a:t>3/25/2018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E885F-EE58-4BBC-85E2-6409124F6B1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6E285-690B-4766-A0AD-453AD58749C3}" type="datetimeFigureOut">
              <a:rPr lang="en-US" smtClean="0"/>
              <a:pPr/>
              <a:t>3/25/2018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E885F-EE58-4BBC-85E2-6409124F6B1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6E285-690B-4766-A0AD-453AD58749C3}" type="datetimeFigureOut">
              <a:rPr lang="en-US" smtClean="0"/>
              <a:pPr/>
              <a:t>3/25/2018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E885F-EE58-4BBC-85E2-6409124F6B1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6E285-690B-4766-A0AD-453AD58749C3}" type="datetimeFigureOut">
              <a:rPr lang="en-US" smtClean="0"/>
              <a:pPr/>
              <a:t>3/25/2018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E885F-EE58-4BBC-85E2-6409124F6B1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76E285-690B-4766-A0AD-453AD58749C3}" type="datetimeFigureOut">
              <a:rPr lang="en-US" smtClean="0"/>
              <a:pPr/>
              <a:t>3/25/2018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3E885F-EE58-4BBC-85E2-6409124F6B1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VASPITINI STILOVI U PORODICI</a:t>
            </a:r>
            <a:br>
              <a:rPr lang="en-US" dirty="0"/>
            </a:br>
            <a:r>
              <a:rPr lang="en-US" dirty="0"/>
              <a:t> </a:t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err="1"/>
              <a:t>Autoritarni</a:t>
            </a:r>
            <a:r>
              <a:rPr lang="en-US"/>
              <a:t> </a:t>
            </a:r>
            <a:r>
              <a:rPr lang="en-US" smtClean="0"/>
              <a:t>vaspitni stil</a:t>
            </a:r>
            <a:r>
              <a:rPr lang="sr-Latn-CS" dirty="0"/>
              <a:t>: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en-US" smtClean="0"/>
              <a:t>Roditelji imaju velika </a:t>
            </a:r>
            <a:r>
              <a:rPr lang="en-US" i="1" dirty="0" err="1"/>
              <a:t>očekivanja</a:t>
            </a:r>
            <a:r>
              <a:rPr lang="en-US" dirty="0"/>
              <a:t> </a:t>
            </a:r>
            <a:r>
              <a:rPr lang="en-US" dirty="0" err="1"/>
              <a:t>od</a:t>
            </a:r>
            <a:r>
              <a:rPr lang="en-US" dirty="0"/>
              <a:t> </a:t>
            </a:r>
            <a:r>
              <a:rPr lang="en-US" dirty="0" err="1"/>
              <a:t>dece</a:t>
            </a:r>
            <a:endParaRPr lang="en-US" dirty="0"/>
          </a:p>
          <a:p>
            <a:pPr lvl="0"/>
            <a:r>
              <a:rPr lang="en-US" smtClean="0"/>
              <a:t>Osnovna vaspitna sredstva su</a:t>
            </a:r>
            <a:r>
              <a:rPr lang="en-US" smtClean="0"/>
              <a:t> </a:t>
            </a:r>
            <a:r>
              <a:rPr lang="en-US" dirty="0" err="1"/>
              <a:t>nagrada</a:t>
            </a:r>
            <a:r>
              <a:rPr lang="en-US" dirty="0"/>
              <a:t> </a:t>
            </a:r>
            <a:r>
              <a:rPr lang="en-US" err="1"/>
              <a:t>i</a:t>
            </a:r>
            <a:r>
              <a:rPr lang="en-US"/>
              <a:t> </a:t>
            </a:r>
            <a:r>
              <a:rPr lang="en-US" smtClean="0"/>
              <a:t>kazna</a:t>
            </a:r>
            <a:endParaRPr lang="en-US" dirty="0"/>
          </a:p>
          <a:p>
            <a:pPr lvl="0"/>
            <a:r>
              <a:rPr lang="en-US" dirty="0" err="1"/>
              <a:t>Zahtevi</a:t>
            </a:r>
            <a:r>
              <a:rPr lang="en-US" dirty="0"/>
              <a:t> </a:t>
            </a:r>
            <a:r>
              <a:rPr lang="en-US" dirty="0" err="1"/>
              <a:t>od</a:t>
            </a:r>
            <a:r>
              <a:rPr lang="en-US" dirty="0"/>
              <a:t> </a:t>
            </a:r>
            <a:r>
              <a:rPr lang="en-US" dirty="0" err="1"/>
              <a:t>dece</a:t>
            </a:r>
            <a:r>
              <a:rPr lang="en-US" dirty="0"/>
              <a:t> se ne </a:t>
            </a:r>
            <a:r>
              <a:rPr lang="en-US" dirty="0" err="1"/>
              <a:t>objašnjavaju</a:t>
            </a:r>
            <a:r>
              <a:rPr lang="en-US" dirty="0"/>
              <a:t> </a:t>
            </a:r>
            <a:r>
              <a:rPr lang="en-US" dirty="0" err="1"/>
              <a:t>nego</a:t>
            </a:r>
            <a:r>
              <a:rPr lang="en-US" dirty="0"/>
              <a:t> se </a:t>
            </a:r>
            <a:r>
              <a:rPr lang="en-US" dirty="0" err="1" smtClean="0"/>
              <a:t>postavljaju</a:t>
            </a:r>
            <a:endParaRPr lang="en-US" dirty="0"/>
          </a:p>
          <a:p>
            <a:pPr lvl="0"/>
            <a:r>
              <a:rPr lang="en-US" dirty="0" err="1"/>
              <a:t>Greške</a:t>
            </a:r>
            <a:r>
              <a:rPr lang="en-US" dirty="0"/>
              <a:t> </a:t>
            </a:r>
            <a:r>
              <a:rPr lang="en-US" dirty="0" err="1"/>
              <a:t>dece</a:t>
            </a:r>
            <a:r>
              <a:rPr lang="en-US" dirty="0"/>
              <a:t> se </a:t>
            </a:r>
            <a:r>
              <a:rPr lang="en-US" dirty="0" err="1"/>
              <a:t>strogo</a:t>
            </a:r>
            <a:r>
              <a:rPr lang="en-US" dirty="0"/>
              <a:t> </a:t>
            </a:r>
            <a:r>
              <a:rPr lang="en-US" dirty="0" err="1"/>
              <a:t>kažnjavaju</a:t>
            </a:r>
            <a:r>
              <a:rPr lang="en-US" dirty="0"/>
              <a:t>, </a:t>
            </a:r>
            <a:r>
              <a:rPr lang="en-US" dirty="0" err="1"/>
              <a:t>bez</a:t>
            </a:r>
            <a:r>
              <a:rPr lang="en-US" dirty="0"/>
              <a:t> </a:t>
            </a:r>
            <a:r>
              <a:rPr lang="en-US" dirty="0" err="1"/>
              <a:t>objašnjenja</a:t>
            </a:r>
            <a:r>
              <a:rPr lang="en-US" dirty="0"/>
              <a:t>,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očekivanjem</a:t>
            </a:r>
            <a:r>
              <a:rPr lang="en-US" dirty="0"/>
              <a:t> </a:t>
            </a:r>
            <a:r>
              <a:rPr lang="en-US" dirty="0" err="1"/>
              <a:t>da</a:t>
            </a:r>
            <a:r>
              <a:rPr lang="en-US" dirty="0"/>
              <a:t> </a:t>
            </a:r>
            <a:r>
              <a:rPr lang="en-US" dirty="0" err="1"/>
              <a:t>dete</a:t>
            </a:r>
            <a:r>
              <a:rPr lang="en-US" dirty="0"/>
              <a:t> </a:t>
            </a:r>
            <a:r>
              <a:rPr lang="en-US" dirty="0" err="1"/>
              <a:t>zaključi</a:t>
            </a:r>
            <a:r>
              <a:rPr lang="en-US" dirty="0"/>
              <a:t> </a:t>
            </a:r>
            <a:r>
              <a:rPr lang="en-US" dirty="0" err="1"/>
              <a:t>svrhu</a:t>
            </a:r>
            <a:r>
              <a:rPr lang="en-US" dirty="0"/>
              <a:t> </a:t>
            </a:r>
            <a:r>
              <a:rPr lang="en-US" b="1" dirty="0" err="1"/>
              <a:t>kazne</a:t>
            </a:r>
            <a:endParaRPr lang="en-US" b="1" dirty="0"/>
          </a:p>
          <a:p>
            <a:pPr lvl="0"/>
            <a:r>
              <a:rPr lang="en-US" dirty="0" err="1"/>
              <a:t>Razgovor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detetom</a:t>
            </a:r>
            <a:r>
              <a:rPr lang="en-US" dirty="0"/>
              <a:t> se </a:t>
            </a:r>
            <a:r>
              <a:rPr lang="en-US" dirty="0" err="1"/>
              <a:t>tretira</a:t>
            </a:r>
            <a:r>
              <a:rPr lang="en-US" dirty="0"/>
              <a:t>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nešto</a:t>
            </a:r>
            <a:r>
              <a:rPr lang="en-US" dirty="0"/>
              <a:t> </a:t>
            </a:r>
            <a:r>
              <a:rPr lang="en-US" dirty="0" err="1"/>
              <a:t>što</a:t>
            </a:r>
            <a:r>
              <a:rPr lang="en-US" dirty="0"/>
              <a:t> </a:t>
            </a:r>
            <a:r>
              <a:rPr lang="en-US" dirty="0" err="1"/>
              <a:t>će</a:t>
            </a:r>
            <a:r>
              <a:rPr lang="en-US" dirty="0"/>
              <a:t> </a:t>
            </a:r>
            <a:r>
              <a:rPr lang="en-US" dirty="0" err="1"/>
              <a:t>ga</a:t>
            </a:r>
            <a:r>
              <a:rPr lang="en-US" dirty="0"/>
              <a:t> </a:t>
            </a:r>
            <a:r>
              <a:rPr lang="en-US" dirty="0" err="1" smtClean="0"/>
              <a:t>razmaziti</a:t>
            </a:r>
            <a:r>
              <a:rPr lang="en-US" dirty="0" smtClean="0"/>
              <a:t> </a:t>
            </a:r>
            <a:r>
              <a:rPr lang="sr-Latn-CS" dirty="0" smtClean="0"/>
              <a:t>(naročito u odnosu na dečake)</a:t>
            </a:r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6362"/>
          </a:xfrm>
        </p:spPr>
        <p:txBody>
          <a:bodyPr>
            <a:normAutofit fontScale="90000"/>
          </a:bodyPr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668963"/>
          </a:xfrm>
        </p:spPr>
        <p:txBody>
          <a:bodyPr>
            <a:normAutofit fontScale="55000" lnSpcReduction="20000"/>
          </a:bodyPr>
          <a:lstStyle/>
          <a:p>
            <a:pPr lvl="0"/>
            <a:r>
              <a:rPr lang="en-US" sz="5100" dirty="0"/>
              <a:t>Ne </a:t>
            </a:r>
            <a:r>
              <a:rPr lang="en-US" sz="5100" dirty="0" err="1"/>
              <a:t>izražava</a:t>
            </a:r>
            <a:r>
              <a:rPr lang="en-US" sz="5100" dirty="0"/>
              <a:t> se </a:t>
            </a:r>
            <a:r>
              <a:rPr lang="en-US" sz="5100" dirty="0" err="1"/>
              <a:t>prisnost</a:t>
            </a:r>
            <a:r>
              <a:rPr lang="en-US" sz="5100" dirty="0"/>
              <a:t>, </a:t>
            </a:r>
            <a:r>
              <a:rPr lang="en-US" sz="5100" dirty="0" err="1"/>
              <a:t>emocionalna</a:t>
            </a:r>
            <a:r>
              <a:rPr lang="en-US" sz="5100" dirty="0"/>
              <a:t> </a:t>
            </a:r>
            <a:r>
              <a:rPr lang="en-US" sz="5100" dirty="0" err="1"/>
              <a:t>toplina</a:t>
            </a:r>
            <a:r>
              <a:rPr lang="en-US" sz="5100" dirty="0"/>
              <a:t> </a:t>
            </a:r>
            <a:r>
              <a:rPr lang="en-US" sz="5100" err="1"/>
              <a:t>ili</a:t>
            </a:r>
            <a:r>
              <a:rPr lang="en-US" sz="5100"/>
              <a:t> </a:t>
            </a:r>
            <a:r>
              <a:rPr lang="en-US" sz="5100" smtClean="0"/>
              <a:t>nežnost </a:t>
            </a:r>
            <a:r>
              <a:rPr lang="sr-Latn-RS" sz="5100" smtClean="0"/>
              <a:t>(u pitanju je kapacitet roditelja za bliskost)</a:t>
            </a:r>
            <a:endParaRPr lang="en-US" sz="5100" dirty="0"/>
          </a:p>
          <a:p>
            <a:pPr lvl="0"/>
            <a:r>
              <a:rPr lang="en-US" sz="5100" dirty="0" err="1"/>
              <a:t>Deci</a:t>
            </a:r>
            <a:r>
              <a:rPr lang="en-US" sz="5100" dirty="0"/>
              <a:t> se </a:t>
            </a:r>
            <a:r>
              <a:rPr lang="en-US" sz="5100" dirty="0" err="1"/>
              <a:t>retko</a:t>
            </a:r>
            <a:r>
              <a:rPr lang="en-US" sz="5100" dirty="0"/>
              <a:t> </a:t>
            </a:r>
            <a:r>
              <a:rPr lang="en-US" sz="5100" dirty="0" err="1"/>
              <a:t>daje</a:t>
            </a:r>
            <a:r>
              <a:rPr lang="en-US" sz="5100" dirty="0"/>
              <a:t> </a:t>
            </a:r>
            <a:r>
              <a:rPr lang="en-US" sz="5100" b="1" dirty="0" err="1"/>
              <a:t>sloboda</a:t>
            </a:r>
            <a:r>
              <a:rPr lang="en-US" sz="5100" b="1" dirty="0"/>
              <a:t> </a:t>
            </a:r>
            <a:r>
              <a:rPr lang="en-US" sz="5100" b="1" dirty="0" err="1"/>
              <a:t>izbora</a:t>
            </a:r>
            <a:r>
              <a:rPr lang="en-US" sz="5100" b="1" dirty="0"/>
              <a:t> </a:t>
            </a:r>
            <a:r>
              <a:rPr lang="en-US" sz="5100" dirty="0"/>
              <a:t>– </a:t>
            </a:r>
            <a:r>
              <a:rPr lang="en-US" sz="5100" dirty="0" err="1"/>
              <a:t>šta</a:t>
            </a:r>
            <a:r>
              <a:rPr lang="en-US" sz="5100" dirty="0"/>
              <a:t> </a:t>
            </a:r>
            <a:r>
              <a:rPr lang="en-US" sz="5100" dirty="0" err="1"/>
              <a:t>će</a:t>
            </a:r>
            <a:r>
              <a:rPr lang="en-US" sz="5100" dirty="0"/>
              <a:t> </a:t>
            </a:r>
            <a:r>
              <a:rPr lang="en-US" sz="5100" dirty="0" err="1"/>
              <a:t>raditi</a:t>
            </a:r>
            <a:r>
              <a:rPr lang="en-US" sz="5100" dirty="0"/>
              <a:t>, u </a:t>
            </a:r>
            <a:r>
              <a:rPr lang="en-US" sz="5100" dirty="0" err="1"/>
              <a:t>čemu</a:t>
            </a:r>
            <a:r>
              <a:rPr lang="en-US" sz="5100" dirty="0"/>
              <a:t> </a:t>
            </a:r>
            <a:r>
              <a:rPr lang="en-US" sz="5100" dirty="0" err="1"/>
              <a:t>će</a:t>
            </a:r>
            <a:r>
              <a:rPr lang="en-US" sz="5100" dirty="0"/>
              <a:t> </a:t>
            </a:r>
            <a:r>
              <a:rPr lang="en-US" sz="5100" dirty="0" err="1"/>
              <a:t>učestvovati</a:t>
            </a:r>
            <a:r>
              <a:rPr lang="en-US" sz="5100" dirty="0"/>
              <a:t> </a:t>
            </a:r>
            <a:r>
              <a:rPr lang="en-US" sz="5100" dirty="0" err="1"/>
              <a:t>i</a:t>
            </a:r>
            <a:r>
              <a:rPr lang="en-US" sz="5100" dirty="0"/>
              <a:t> sl.</a:t>
            </a:r>
          </a:p>
          <a:p>
            <a:pPr lvl="0"/>
            <a:r>
              <a:rPr lang="en-US" sz="5100" dirty="0" err="1"/>
              <a:t>Deca</a:t>
            </a:r>
            <a:r>
              <a:rPr lang="en-US" sz="5100" dirty="0"/>
              <a:t> ne </a:t>
            </a:r>
            <a:r>
              <a:rPr lang="en-US" sz="5100" dirty="0" err="1"/>
              <a:t>razvijaju</a:t>
            </a:r>
            <a:r>
              <a:rPr lang="en-US" sz="5100" dirty="0"/>
              <a:t> </a:t>
            </a:r>
            <a:r>
              <a:rPr lang="en-US" sz="5100" dirty="0" err="1"/>
              <a:t>samopouzdanje</a:t>
            </a:r>
            <a:r>
              <a:rPr lang="en-US" sz="5100" dirty="0"/>
              <a:t>, </a:t>
            </a:r>
            <a:r>
              <a:rPr lang="en-US" sz="5100" dirty="0" err="1"/>
              <a:t>već</a:t>
            </a:r>
            <a:r>
              <a:rPr lang="en-US" sz="5100" dirty="0"/>
              <a:t> se </a:t>
            </a:r>
            <a:r>
              <a:rPr lang="en-US" sz="5100" dirty="0" err="1"/>
              <a:t>suviše</a:t>
            </a:r>
            <a:r>
              <a:rPr lang="en-US" sz="5100" dirty="0"/>
              <a:t> </a:t>
            </a:r>
            <a:r>
              <a:rPr lang="en-US" sz="5100" dirty="0" err="1"/>
              <a:t>oslanjaju</a:t>
            </a:r>
            <a:r>
              <a:rPr lang="en-US" sz="5100" dirty="0"/>
              <a:t> </a:t>
            </a:r>
            <a:r>
              <a:rPr lang="en-US" sz="5100" dirty="0" err="1"/>
              <a:t>na</a:t>
            </a:r>
            <a:r>
              <a:rPr lang="en-US" sz="5100" dirty="0"/>
              <a:t> </a:t>
            </a:r>
            <a:r>
              <a:rPr lang="en-US" sz="5100" dirty="0" err="1"/>
              <a:t>druge</a:t>
            </a:r>
            <a:endParaRPr lang="en-US" sz="5100" dirty="0"/>
          </a:p>
          <a:p>
            <a:pPr lvl="0"/>
            <a:r>
              <a:rPr lang="en-US" sz="5100" dirty="0" err="1"/>
              <a:t>Za</a:t>
            </a:r>
            <a:r>
              <a:rPr lang="en-US" sz="5100" dirty="0"/>
              <a:t> </a:t>
            </a:r>
            <a:r>
              <a:rPr lang="en-US" sz="5100" dirty="0" err="1"/>
              <a:t>svoje</a:t>
            </a:r>
            <a:r>
              <a:rPr lang="en-US" sz="5100" dirty="0"/>
              <a:t> </a:t>
            </a:r>
            <a:r>
              <a:rPr lang="en-US" sz="5100" dirty="0" err="1"/>
              <a:t>greške</a:t>
            </a:r>
            <a:r>
              <a:rPr lang="en-US" sz="5100" dirty="0"/>
              <a:t> </a:t>
            </a:r>
            <a:r>
              <a:rPr lang="en-US" sz="5100" dirty="0" err="1"/>
              <a:t>krive</a:t>
            </a:r>
            <a:r>
              <a:rPr lang="en-US" sz="5100" dirty="0"/>
              <a:t> </a:t>
            </a:r>
            <a:r>
              <a:rPr lang="en-US" sz="5100" dirty="0" err="1"/>
              <a:t>druge</a:t>
            </a:r>
            <a:r>
              <a:rPr lang="en-US" sz="5100" dirty="0"/>
              <a:t> – </a:t>
            </a:r>
            <a:r>
              <a:rPr lang="en-US" sz="5100" dirty="0" err="1"/>
              <a:t>vršnjake</a:t>
            </a:r>
            <a:r>
              <a:rPr lang="en-US" sz="5100" dirty="0"/>
              <a:t> </a:t>
            </a:r>
            <a:r>
              <a:rPr lang="en-US" sz="5100" err="1"/>
              <a:t>ili</a:t>
            </a:r>
            <a:r>
              <a:rPr lang="en-US" sz="5100"/>
              <a:t> </a:t>
            </a:r>
            <a:r>
              <a:rPr lang="en-US" sz="5100" smtClean="0"/>
              <a:t>odrasle</a:t>
            </a:r>
            <a:r>
              <a:rPr lang="sr-Latn-RS" sz="5100" smtClean="0"/>
              <a:t> ili izražavaju osećanje krivice</a:t>
            </a:r>
            <a:endParaRPr lang="en-US" sz="5100" dirty="0"/>
          </a:p>
          <a:p>
            <a:pPr lvl="0"/>
            <a:r>
              <a:rPr lang="en-US" sz="5100" dirty="0" err="1"/>
              <a:t>Kriju</a:t>
            </a:r>
            <a:r>
              <a:rPr lang="en-US" sz="5100" dirty="0"/>
              <a:t> </a:t>
            </a:r>
            <a:r>
              <a:rPr lang="en-US" sz="5100" err="1"/>
              <a:t>greške</a:t>
            </a:r>
            <a:r>
              <a:rPr lang="en-US" sz="5100"/>
              <a:t> </a:t>
            </a:r>
            <a:r>
              <a:rPr lang="sr-Latn-RS" sz="5100" smtClean="0"/>
              <a:t>od roditelja </a:t>
            </a:r>
            <a:r>
              <a:rPr lang="en-US" sz="5100" smtClean="0"/>
              <a:t>zbog </a:t>
            </a:r>
            <a:r>
              <a:rPr lang="en-US" sz="5100" dirty="0" err="1"/>
              <a:t>straha</a:t>
            </a:r>
            <a:r>
              <a:rPr lang="en-US" sz="5100" dirty="0"/>
              <a:t> </a:t>
            </a:r>
            <a:r>
              <a:rPr lang="en-US" sz="5100" dirty="0" err="1"/>
              <a:t>od</a:t>
            </a:r>
            <a:r>
              <a:rPr lang="en-US" sz="5100" dirty="0"/>
              <a:t> </a:t>
            </a:r>
            <a:r>
              <a:rPr lang="en-US" sz="5100" dirty="0" err="1"/>
              <a:t>kazne</a:t>
            </a:r>
            <a:r>
              <a:rPr lang="en-US" sz="5100"/>
              <a:t>, </a:t>
            </a:r>
            <a:endParaRPr lang="sr-Latn-RS" sz="5100" smtClean="0"/>
          </a:p>
          <a:p>
            <a:pPr lvl="0"/>
            <a:r>
              <a:rPr lang="sr-Latn-RS" sz="5100" smtClean="0"/>
              <a:t>T</a:t>
            </a:r>
            <a:r>
              <a:rPr lang="en-US" sz="5100" smtClean="0"/>
              <a:t>eško </a:t>
            </a:r>
            <a:r>
              <a:rPr lang="en-US" sz="5100" err="1"/>
              <a:t>prihvataju</a:t>
            </a:r>
            <a:r>
              <a:rPr lang="en-US" sz="5100"/>
              <a:t> </a:t>
            </a:r>
            <a:r>
              <a:rPr lang="en-US" sz="5100" smtClean="0"/>
              <a:t>odgovornost</a:t>
            </a:r>
            <a:r>
              <a:rPr lang="sr-Latn-RS" sz="5100" smtClean="0"/>
              <a:t> (jer nisu osvojili zrelost)</a:t>
            </a:r>
            <a:endParaRPr lang="en-US" sz="5100" dirty="0"/>
          </a:p>
          <a:p>
            <a:pPr lvl="0"/>
            <a:r>
              <a:rPr lang="en-US" sz="5100" dirty="0" err="1"/>
              <a:t>Sklona</a:t>
            </a:r>
            <a:r>
              <a:rPr lang="en-US" sz="5100" dirty="0"/>
              <a:t> </a:t>
            </a:r>
            <a:r>
              <a:rPr lang="en-US" sz="5100" dirty="0" err="1"/>
              <a:t>su</a:t>
            </a:r>
            <a:r>
              <a:rPr lang="en-US" sz="5100" dirty="0"/>
              <a:t> </a:t>
            </a:r>
            <a:r>
              <a:rPr lang="en-US" sz="5100" dirty="0" err="1"/>
              <a:t>da</a:t>
            </a:r>
            <a:r>
              <a:rPr lang="en-US" sz="5100" dirty="0"/>
              <a:t> se </a:t>
            </a:r>
            <a:r>
              <a:rPr lang="en-US" sz="5100" dirty="0" err="1"/>
              <a:t>ponašaju</a:t>
            </a:r>
            <a:r>
              <a:rPr lang="en-US" sz="5100" dirty="0"/>
              <a:t> </a:t>
            </a:r>
            <a:r>
              <a:rPr lang="en-US" sz="5100" dirty="0" err="1"/>
              <a:t>poslušno</a:t>
            </a:r>
            <a:r>
              <a:rPr lang="en-US" sz="5100" dirty="0"/>
              <a:t> </a:t>
            </a:r>
            <a:r>
              <a:rPr lang="en-US" sz="5100" dirty="0" err="1"/>
              <a:t>i</a:t>
            </a:r>
            <a:r>
              <a:rPr lang="en-US" sz="5100" dirty="0"/>
              <a:t> </a:t>
            </a:r>
            <a:r>
              <a:rPr lang="en-US" sz="5100" dirty="0" err="1"/>
              <a:t>jako</a:t>
            </a:r>
            <a:r>
              <a:rPr lang="en-US" sz="5100" dirty="0"/>
              <a:t> </a:t>
            </a:r>
            <a:r>
              <a:rPr lang="en-US" sz="5100" dirty="0" err="1"/>
              <a:t>tiho</a:t>
            </a:r>
            <a:r>
              <a:rPr lang="en-US" sz="5100" dirty="0"/>
              <a:t>, </a:t>
            </a:r>
            <a:r>
              <a:rPr lang="en-US" sz="5100" dirty="0" err="1"/>
              <a:t>ili</a:t>
            </a:r>
            <a:r>
              <a:rPr lang="en-US" sz="5100" dirty="0"/>
              <a:t> </a:t>
            </a:r>
            <a:r>
              <a:rPr lang="en-US" sz="5100" dirty="0" err="1"/>
              <a:t>neprijateljski</a:t>
            </a:r>
            <a:r>
              <a:rPr lang="en-US" sz="5100" dirty="0"/>
              <a:t> </a:t>
            </a:r>
            <a:r>
              <a:rPr lang="en-US" sz="5100" dirty="0" err="1"/>
              <a:t>prema</a:t>
            </a:r>
            <a:r>
              <a:rPr lang="en-US" sz="5100" dirty="0"/>
              <a:t> </a:t>
            </a:r>
            <a:r>
              <a:rPr lang="en-US" sz="5100" err="1"/>
              <a:t>slabijima</a:t>
            </a:r>
            <a:r>
              <a:rPr lang="en-US" sz="5100"/>
              <a:t> </a:t>
            </a:r>
            <a:r>
              <a:rPr lang="en-US" sz="5100" smtClean="0"/>
              <a:t>(u </a:t>
            </a:r>
            <a:r>
              <a:rPr lang="en-US" sz="5100" dirty="0" err="1"/>
              <a:t>školi</a:t>
            </a:r>
            <a:r>
              <a:rPr lang="en-US" sz="5100" dirty="0"/>
              <a:t>) </a:t>
            </a:r>
            <a:r>
              <a:rPr lang="en-US" sz="5100" dirty="0" err="1"/>
              <a:t>oponašajući</a:t>
            </a:r>
            <a:r>
              <a:rPr lang="en-US" sz="5100" dirty="0"/>
              <a:t> model </a:t>
            </a:r>
            <a:r>
              <a:rPr lang="en-US" sz="5100" dirty="0" err="1"/>
              <a:t>autoritarnosti</a:t>
            </a:r>
            <a:r>
              <a:rPr lang="en-US" sz="5100" dirty="0"/>
              <a:t> </a:t>
            </a:r>
            <a:r>
              <a:rPr lang="en-US" sz="5100" dirty="0" err="1" smtClean="0"/>
              <a:t>roditelj</a:t>
            </a:r>
            <a:r>
              <a:rPr lang="en-US" sz="5100" dirty="0" err="1"/>
              <a:t>a</a:t>
            </a:r>
            <a:endParaRPr lang="en-US" dirty="0"/>
          </a:p>
          <a:p>
            <a:pPr>
              <a:buNone/>
            </a:pPr>
            <a:r>
              <a:rPr lang="en-US" dirty="0"/>
              <a:t> 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rmAutofit fontScale="90000"/>
          </a:bodyPr>
          <a:lstStyle/>
          <a:p>
            <a:r>
              <a:rPr lang="sr-Latn-RS" smtClean="0"/>
              <a:t/>
            </a:r>
            <a:br>
              <a:rPr lang="sr-Latn-RS" smtClean="0"/>
            </a:br>
            <a:r>
              <a:rPr lang="en-US" smtClean="0"/>
              <a:t>Popustljivi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brižni</a:t>
            </a:r>
            <a:r>
              <a:rPr lang="en-US" dirty="0"/>
              <a:t> </a:t>
            </a:r>
            <a:r>
              <a:rPr lang="en-US" dirty="0" err="1"/>
              <a:t>stil</a:t>
            </a:r>
            <a:r>
              <a:rPr lang="en-US" dirty="0"/>
              <a:t>: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0763"/>
          </a:xfrm>
        </p:spPr>
        <p:txBody>
          <a:bodyPr>
            <a:normAutofit fontScale="92500" lnSpcReduction="20000"/>
          </a:bodyPr>
          <a:lstStyle/>
          <a:p>
            <a:pPr lvl="0"/>
            <a:r>
              <a:rPr lang="en-US" smtClean="0"/>
              <a:t>Podrazumeva </a:t>
            </a:r>
            <a:r>
              <a:rPr lang="en-US" dirty="0"/>
              <a:t>se </a:t>
            </a:r>
            <a:r>
              <a:rPr lang="en-US" dirty="0" err="1"/>
              <a:t>da</a:t>
            </a:r>
            <a:r>
              <a:rPr lang="en-US" dirty="0"/>
              <a:t> je </a:t>
            </a:r>
            <a:r>
              <a:rPr lang="en-US" dirty="0" err="1"/>
              <a:t>deci</a:t>
            </a:r>
            <a:r>
              <a:rPr lang="en-US" dirty="0"/>
              <a:t> </a:t>
            </a:r>
            <a:r>
              <a:rPr lang="en-US" dirty="0" err="1"/>
              <a:t>potrebna</a:t>
            </a:r>
            <a:r>
              <a:rPr lang="en-US" dirty="0"/>
              <a:t> </a:t>
            </a:r>
            <a:r>
              <a:rPr lang="en-US" dirty="0" err="1"/>
              <a:t>sloboda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da</a:t>
            </a:r>
            <a:r>
              <a:rPr lang="en-US" dirty="0"/>
              <a:t> </a:t>
            </a:r>
            <a:r>
              <a:rPr lang="en-US" dirty="0" err="1"/>
              <a:t>odrasli</a:t>
            </a:r>
            <a:r>
              <a:rPr lang="en-US" dirty="0"/>
              <a:t> ne </a:t>
            </a:r>
            <a:r>
              <a:rPr lang="en-US" dirty="0" err="1"/>
              <a:t>treba</a:t>
            </a:r>
            <a:r>
              <a:rPr lang="en-US" dirty="0"/>
              <a:t> </a:t>
            </a:r>
            <a:r>
              <a:rPr lang="en-US" dirty="0" err="1"/>
              <a:t>da</a:t>
            </a:r>
            <a:r>
              <a:rPr lang="en-US" dirty="0"/>
              <a:t> </a:t>
            </a:r>
            <a:r>
              <a:rPr lang="en-US" dirty="0" err="1"/>
              <a:t>ih</a:t>
            </a:r>
            <a:r>
              <a:rPr lang="en-US" dirty="0"/>
              <a:t> </a:t>
            </a:r>
            <a:r>
              <a:rPr lang="en-US" err="1"/>
              <a:t>kontrolišu</a:t>
            </a:r>
            <a:r>
              <a:rPr lang="en-US"/>
              <a:t> </a:t>
            </a:r>
            <a:r>
              <a:rPr lang="en-US" smtClean="0"/>
              <a:t>(često </a:t>
            </a:r>
            <a:r>
              <a:rPr lang="en-US" dirty="0"/>
              <a:t>je </a:t>
            </a:r>
            <a:r>
              <a:rPr lang="en-US" dirty="0" err="1"/>
              <a:t>sami</a:t>
            </a:r>
            <a:r>
              <a:rPr lang="en-US" dirty="0"/>
              <a:t> </a:t>
            </a:r>
            <a:r>
              <a:rPr lang="en-US" dirty="0" err="1"/>
              <a:t>roditelji</a:t>
            </a:r>
            <a:r>
              <a:rPr lang="en-US" dirty="0"/>
              <a:t> </a:t>
            </a:r>
            <a:r>
              <a:rPr lang="en-US" dirty="0" err="1"/>
              <a:t>nisu</a:t>
            </a:r>
            <a:r>
              <a:rPr lang="en-US" dirty="0"/>
              <a:t> </a:t>
            </a:r>
            <a:r>
              <a:rPr lang="en-US" dirty="0" err="1"/>
              <a:t>imali</a:t>
            </a:r>
            <a:r>
              <a:rPr lang="en-US" dirty="0"/>
              <a:t> u </a:t>
            </a:r>
            <a:r>
              <a:rPr lang="en-US" dirty="0" err="1"/>
              <a:t>svom</a:t>
            </a:r>
            <a:r>
              <a:rPr lang="en-US" dirty="0"/>
              <a:t> </a:t>
            </a:r>
            <a:r>
              <a:rPr lang="en-US" dirty="0" err="1"/>
              <a:t>odrastanju</a:t>
            </a:r>
            <a:r>
              <a:rPr lang="en-US" dirty="0"/>
              <a:t>)</a:t>
            </a:r>
          </a:p>
          <a:p>
            <a:pPr lvl="0"/>
            <a:r>
              <a:rPr lang="en-US" dirty="0" err="1"/>
              <a:t>Nemaju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imaju</a:t>
            </a:r>
            <a:r>
              <a:rPr lang="en-US" dirty="0"/>
              <a:t> </a:t>
            </a:r>
            <a:r>
              <a:rPr lang="en-US" dirty="0" err="1"/>
              <a:t>premalo</a:t>
            </a:r>
            <a:r>
              <a:rPr lang="en-US" dirty="0"/>
              <a:t> </a:t>
            </a:r>
            <a:r>
              <a:rPr lang="en-US" dirty="0" err="1"/>
              <a:t>kontrole</a:t>
            </a:r>
            <a:r>
              <a:rPr lang="en-US" dirty="0"/>
              <a:t> </a:t>
            </a:r>
            <a:r>
              <a:rPr lang="en-US" dirty="0" err="1"/>
              <a:t>nad</a:t>
            </a:r>
            <a:r>
              <a:rPr lang="en-US" dirty="0"/>
              <a:t> </a:t>
            </a:r>
            <a:r>
              <a:rPr lang="en-US" dirty="0" err="1"/>
              <a:t>decom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nemaju</a:t>
            </a:r>
            <a:r>
              <a:rPr lang="en-US" dirty="0"/>
              <a:t> </a:t>
            </a:r>
            <a:r>
              <a:rPr lang="en-US" dirty="0" err="1"/>
              <a:t>mnogo</a:t>
            </a:r>
            <a:r>
              <a:rPr lang="en-US" dirty="0"/>
              <a:t> </a:t>
            </a:r>
            <a:r>
              <a:rPr lang="en-US" dirty="0" err="1"/>
              <a:t>načina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disciplinovanje</a:t>
            </a:r>
            <a:endParaRPr lang="en-US" dirty="0"/>
          </a:p>
          <a:p>
            <a:pPr lvl="0"/>
            <a:r>
              <a:rPr lang="en-US" dirty="0" err="1"/>
              <a:t>Deci</a:t>
            </a:r>
            <a:r>
              <a:rPr lang="en-US" dirty="0"/>
              <a:t> </a:t>
            </a:r>
            <a:r>
              <a:rPr lang="en-US" dirty="0" err="1"/>
              <a:t>daju</a:t>
            </a:r>
            <a:r>
              <a:rPr lang="en-US" dirty="0"/>
              <a:t> </a:t>
            </a:r>
            <a:r>
              <a:rPr lang="en-US" dirty="0" err="1"/>
              <a:t>previše</a:t>
            </a:r>
            <a:r>
              <a:rPr lang="en-US" dirty="0"/>
              <a:t> </a:t>
            </a:r>
            <a:r>
              <a:rPr lang="en-US" dirty="0" err="1"/>
              <a:t>slobode</a:t>
            </a:r>
            <a:r>
              <a:rPr lang="en-US" dirty="0"/>
              <a:t>, a time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odgovornosti</a:t>
            </a:r>
            <a:r>
              <a:rPr lang="en-US" dirty="0"/>
              <a:t>, </a:t>
            </a:r>
            <a:r>
              <a:rPr lang="en-US" dirty="0" err="1"/>
              <a:t>jer</a:t>
            </a:r>
            <a:r>
              <a:rPr lang="en-US" dirty="0"/>
              <a:t> </a:t>
            </a:r>
            <a:r>
              <a:rPr lang="en-US" dirty="0" err="1"/>
              <a:t>deca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tomu</a:t>
            </a:r>
            <a:r>
              <a:rPr lang="en-US" dirty="0"/>
              <a:t> </a:t>
            </a:r>
            <a:r>
              <a:rPr lang="en-US" dirty="0" err="1"/>
              <a:t>uzratu</a:t>
            </a:r>
            <a:r>
              <a:rPr lang="en-US" dirty="0"/>
              <a:t> ne </a:t>
            </a:r>
            <a:r>
              <a:rPr lang="en-US" dirty="0" err="1"/>
              <a:t>umeju</a:t>
            </a:r>
            <a:r>
              <a:rPr lang="en-US" dirty="0"/>
              <a:t> </a:t>
            </a:r>
            <a:r>
              <a:rPr lang="en-US" dirty="0" err="1"/>
              <a:t>dobro</a:t>
            </a:r>
            <a:r>
              <a:rPr lang="en-US" dirty="0"/>
              <a:t> </a:t>
            </a:r>
            <a:r>
              <a:rPr lang="en-US" dirty="0" err="1"/>
              <a:t>da</a:t>
            </a:r>
            <a:r>
              <a:rPr lang="en-US" dirty="0"/>
              <a:t> </a:t>
            </a:r>
            <a:r>
              <a:rPr lang="en-US" dirty="0" err="1"/>
              <a:t>procenjuju</a:t>
            </a:r>
            <a:r>
              <a:rPr lang="en-US" dirty="0"/>
              <a:t> </a:t>
            </a:r>
            <a:r>
              <a:rPr lang="en-US" dirty="0" err="1"/>
              <a:t>razne</a:t>
            </a:r>
            <a:r>
              <a:rPr lang="en-US" dirty="0"/>
              <a:t> </a:t>
            </a:r>
            <a:r>
              <a:rPr lang="en-US" dirty="0" err="1"/>
              <a:t>siutacije</a:t>
            </a:r>
            <a:r>
              <a:rPr lang="en-US" dirty="0"/>
              <a:t> u </a:t>
            </a:r>
            <a:r>
              <a:rPr lang="en-US" dirty="0" err="1"/>
              <a:t>kojima</a:t>
            </a:r>
            <a:r>
              <a:rPr lang="en-US" dirty="0"/>
              <a:t> se </a:t>
            </a:r>
            <a:r>
              <a:rPr lang="en-US" dirty="0" err="1"/>
              <a:t>nalaze</a:t>
            </a:r>
            <a:endParaRPr lang="en-US" dirty="0"/>
          </a:p>
          <a:p>
            <a:pPr lvl="0"/>
            <a:r>
              <a:rPr lang="en-US" dirty="0" err="1"/>
              <a:t>Roditelji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brižni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saosećajni</a:t>
            </a:r>
            <a:r>
              <a:rPr lang="en-US" dirty="0"/>
              <a:t>, </a:t>
            </a:r>
            <a:r>
              <a:rPr lang="en-US" dirty="0" err="1"/>
              <a:t>ali</a:t>
            </a:r>
            <a:r>
              <a:rPr lang="en-US" dirty="0"/>
              <a:t> ne </a:t>
            </a:r>
            <a:r>
              <a:rPr lang="en-US" dirty="0" err="1"/>
              <a:t>daju</a:t>
            </a:r>
            <a:r>
              <a:rPr lang="en-US" dirty="0"/>
              <a:t> </a:t>
            </a:r>
            <a:r>
              <a:rPr lang="en-US" dirty="0" err="1"/>
              <a:t>deci</a:t>
            </a:r>
            <a:r>
              <a:rPr lang="en-US" dirty="0"/>
              <a:t> </a:t>
            </a:r>
            <a:r>
              <a:rPr lang="en-US" dirty="0" err="1"/>
              <a:t>osećanje</a:t>
            </a:r>
            <a:r>
              <a:rPr lang="en-US" dirty="0"/>
              <a:t> </a:t>
            </a:r>
            <a:r>
              <a:rPr lang="en-US" dirty="0" err="1"/>
              <a:t>sigurnosti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err="1"/>
              <a:t>zaštićenosti</a:t>
            </a:r>
            <a:r>
              <a:rPr lang="en-US"/>
              <a:t> </a:t>
            </a:r>
            <a:r>
              <a:rPr lang="en-US" smtClean="0"/>
              <a:t>(koje </a:t>
            </a:r>
            <a:r>
              <a:rPr lang="en-US" dirty="0" err="1"/>
              <a:t>im</a:t>
            </a:r>
            <a:r>
              <a:rPr lang="en-US" dirty="0"/>
              <a:t> je </a:t>
            </a:r>
            <a:r>
              <a:rPr lang="en-US" dirty="0" err="1"/>
              <a:t>potrebno</a:t>
            </a:r>
            <a:r>
              <a:rPr lang="en-US" dirty="0"/>
              <a:t> </a:t>
            </a:r>
            <a:r>
              <a:rPr lang="en-US" dirty="0" err="1"/>
              <a:t>dok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sasvim</a:t>
            </a:r>
            <a:r>
              <a:rPr lang="en-US" dirty="0"/>
              <a:t> </a:t>
            </a:r>
            <a:r>
              <a:rPr lang="en-US" dirty="0" err="1"/>
              <a:t>mali</a:t>
            </a:r>
            <a:r>
              <a:rPr lang="en-US" dirty="0"/>
              <a:t>)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1162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059363"/>
          </a:xfrm>
        </p:spPr>
        <p:txBody>
          <a:bodyPr>
            <a:normAutofit lnSpcReduction="10000"/>
          </a:bodyPr>
          <a:lstStyle/>
          <a:p>
            <a:pPr lvl="0"/>
            <a:r>
              <a:rPr lang="en-US" dirty="0" err="1" smtClean="0"/>
              <a:t>Deca</a:t>
            </a:r>
            <a:r>
              <a:rPr lang="en-US" dirty="0" smtClean="0"/>
              <a:t> </a:t>
            </a:r>
            <a:r>
              <a:rPr lang="en-US" dirty="0" err="1"/>
              <a:t>imaju</a:t>
            </a:r>
            <a:r>
              <a:rPr lang="en-US" dirty="0"/>
              <a:t> </a:t>
            </a:r>
            <a:r>
              <a:rPr lang="en-US" dirty="0" err="1"/>
              <a:t>dobre</a:t>
            </a:r>
            <a:r>
              <a:rPr lang="en-US" dirty="0"/>
              <a:t> </a:t>
            </a:r>
            <a:r>
              <a:rPr lang="en-US" dirty="0" err="1"/>
              <a:t>samoprocene</a:t>
            </a:r>
            <a:r>
              <a:rPr lang="en-US" dirty="0"/>
              <a:t>, </a:t>
            </a:r>
            <a:r>
              <a:rPr lang="en-US" dirty="0" err="1"/>
              <a:t>često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preterano</a:t>
            </a:r>
            <a:r>
              <a:rPr lang="en-US" dirty="0"/>
              <a:t> </a:t>
            </a:r>
            <a:r>
              <a:rPr lang="en-US" dirty="0" err="1"/>
              <a:t>dobre</a:t>
            </a:r>
            <a:r>
              <a:rPr lang="en-US" dirty="0"/>
              <a:t>, </a:t>
            </a:r>
            <a:r>
              <a:rPr lang="en-US" dirty="0" err="1"/>
              <a:t>bolje</a:t>
            </a:r>
            <a:r>
              <a:rPr lang="en-US" dirty="0"/>
              <a:t> </a:t>
            </a:r>
            <a:r>
              <a:rPr lang="en-US" dirty="0" err="1"/>
              <a:t>nego</a:t>
            </a:r>
            <a:r>
              <a:rPr lang="en-US" dirty="0"/>
              <a:t> </a:t>
            </a:r>
            <a:r>
              <a:rPr lang="en-US" dirty="0" err="1"/>
              <a:t>što</a:t>
            </a:r>
            <a:r>
              <a:rPr lang="en-US" dirty="0"/>
              <a:t> </a:t>
            </a:r>
            <a:r>
              <a:rPr lang="en-US" dirty="0" err="1"/>
              <a:t>imaju</a:t>
            </a:r>
            <a:r>
              <a:rPr lang="en-US" dirty="0"/>
              <a:t> </a:t>
            </a:r>
            <a:r>
              <a:rPr lang="en-US" dirty="0" err="1"/>
              <a:t>npr</a:t>
            </a:r>
            <a:r>
              <a:rPr lang="en-US" dirty="0"/>
              <a:t>. </a:t>
            </a:r>
            <a:r>
              <a:rPr lang="en-US" dirty="0" err="1"/>
              <a:t>vršnjaci</a:t>
            </a:r>
            <a:r>
              <a:rPr lang="en-US" dirty="0"/>
              <a:t> o </a:t>
            </a:r>
            <a:r>
              <a:rPr lang="en-US" dirty="0" err="1" smtClean="0"/>
              <a:t>njima</a:t>
            </a:r>
            <a:endParaRPr lang="en-US" dirty="0" smtClean="0"/>
          </a:p>
          <a:p>
            <a:pPr lvl="0"/>
            <a:r>
              <a:rPr lang="en-US" dirty="0" err="1"/>
              <a:t>Nemaju</a:t>
            </a:r>
            <a:r>
              <a:rPr lang="en-US" dirty="0"/>
              <a:t> </a:t>
            </a:r>
            <a:r>
              <a:rPr lang="en-US" dirty="0" err="1"/>
              <a:t>jasna</a:t>
            </a:r>
            <a:r>
              <a:rPr lang="en-US" dirty="0"/>
              <a:t> </a:t>
            </a:r>
            <a:r>
              <a:rPr lang="en-US" dirty="0" err="1"/>
              <a:t>određenja</a:t>
            </a:r>
            <a:r>
              <a:rPr lang="en-US" dirty="0"/>
              <a:t> o </a:t>
            </a:r>
            <a:r>
              <a:rPr lang="en-US" err="1"/>
              <a:t>prioritetima</a:t>
            </a:r>
            <a:r>
              <a:rPr lang="en-US"/>
              <a:t> </a:t>
            </a:r>
            <a:r>
              <a:rPr lang="en-US" smtClean="0"/>
              <a:t>(npr</a:t>
            </a:r>
            <a:r>
              <a:rPr lang="en-US" dirty="0"/>
              <a:t>. </a:t>
            </a:r>
            <a:r>
              <a:rPr lang="en-US" dirty="0" err="1"/>
              <a:t>uspeh</a:t>
            </a:r>
            <a:r>
              <a:rPr lang="en-US" dirty="0"/>
              <a:t> u </a:t>
            </a:r>
            <a:r>
              <a:rPr lang="en-US" dirty="0" err="1"/>
              <a:t>školi</a:t>
            </a:r>
            <a:r>
              <a:rPr lang="en-US" dirty="0"/>
              <a:t>, </a:t>
            </a:r>
            <a:r>
              <a:rPr lang="en-US" dirty="0" err="1"/>
              <a:t>dru</a:t>
            </a:r>
            <a:r>
              <a:rPr lang="sr-Latn-CS" dirty="0"/>
              <a:t>ž</a:t>
            </a:r>
            <a:r>
              <a:rPr lang="en-US" dirty="0" err="1"/>
              <a:t>enje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sl.) </a:t>
            </a:r>
            <a:r>
              <a:rPr lang="en-US" dirty="0" err="1"/>
              <a:t>već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im</a:t>
            </a:r>
            <a:r>
              <a:rPr lang="en-US" dirty="0"/>
              <a:t> </a:t>
            </a:r>
            <a:r>
              <a:rPr lang="en-US" dirty="0" err="1"/>
              <a:t>prioriteti</a:t>
            </a:r>
            <a:r>
              <a:rPr lang="en-US" dirty="0"/>
              <a:t> </a:t>
            </a:r>
            <a:r>
              <a:rPr lang="en-US" dirty="0" err="1"/>
              <a:t>ugodnost</a:t>
            </a:r>
            <a:r>
              <a:rPr lang="en-US" dirty="0"/>
              <a:t>, </a:t>
            </a:r>
            <a:r>
              <a:rPr lang="en-US" dirty="0" err="1"/>
              <a:t>razonoda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sl.</a:t>
            </a:r>
          </a:p>
          <a:p>
            <a:pPr lvl="0"/>
            <a:r>
              <a:rPr lang="en-US" dirty="0"/>
              <a:t>Ne </a:t>
            </a:r>
            <a:r>
              <a:rPr lang="en-US" dirty="0" err="1"/>
              <a:t>stimuliše</a:t>
            </a:r>
            <a:r>
              <a:rPr lang="en-US" dirty="0"/>
              <a:t> se </a:t>
            </a:r>
            <a:r>
              <a:rPr lang="en-US" dirty="0" err="1"/>
              <a:t>razvijanje</a:t>
            </a:r>
            <a:r>
              <a:rPr lang="en-US" dirty="0"/>
              <a:t> </a:t>
            </a:r>
            <a:r>
              <a:rPr lang="en-US" dirty="0" err="1"/>
              <a:t>odgovornosti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poštovanja</a:t>
            </a:r>
            <a:r>
              <a:rPr lang="en-US" dirty="0"/>
              <a:t> </a:t>
            </a:r>
            <a:r>
              <a:rPr lang="en-US" dirty="0" err="1"/>
              <a:t>obaveza</a:t>
            </a:r>
            <a:endParaRPr lang="en-US" dirty="0"/>
          </a:p>
          <a:p>
            <a:pPr lvl="0"/>
            <a:r>
              <a:rPr lang="en-US" dirty="0" err="1"/>
              <a:t>Očekuju</a:t>
            </a:r>
            <a:r>
              <a:rPr lang="en-US" dirty="0"/>
              <a:t> </a:t>
            </a:r>
            <a:r>
              <a:rPr lang="en-US" dirty="0" err="1"/>
              <a:t>da</a:t>
            </a:r>
            <a:r>
              <a:rPr lang="en-US" dirty="0"/>
              <a:t> </a:t>
            </a:r>
            <a:r>
              <a:rPr lang="en-US" dirty="0" err="1"/>
              <a:t>ih</a:t>
            </a:r>
            <a:r>
              <a:rPr lang="en-US" dirty="0"/>
              <a:t> </a:t>
            </a:r>
            <a:r>
              <a:rPr lang="en-US" dirty="0" err="1"/>
              <a:t>drugi</a:t>
            </a:r>
            <a:r>
              <a:rPr lang="en-US" dirty="0"/>
              <a:t> vole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prihvate</a:t>
            </a:r>
            <a:r>
              <a:rPr lang="en-US" dirty="0"/>
              <a:t> </a:t>
            </a:r>
            <a:r>
              <a:rPr lang="en-US" dirty="0" err="1"/>
              <a:t>bez</a:t>
            </a:r>
            <a:r>
              <a:rPr lang="en-US" dirty="0"/>
              <a:t> </a:t>
            </a:r>
            <a:r>
              <a:rPr lang="en-US" dirty="0" err="1"/>
              <a:t>obzira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to </a:t>
            </a:r>
            <a:r>
              <a:rPr lang="en-US" dirty="0" err="1"/>
              <a:t>kako</a:t>
            </a:r>
            <a:r>
              <a:rPr lang="en-US" dirty="0"/>
              <a:t> se </a:t>
            </a:r>
            <a:r>
              <a:rPr lang="en-US" dirty="0" err="1"/>
              <a:t>ponašaju</a:t>
            </a:r>
            <a:r>
              <a:rPr lang="en-US" dirty="0"/>
              <a:t>, </a:t>
            </a:r>
            <a:r>
              <a:rPr lang="en-US" dirty="0" err="1"/>
              <a:t>bez</a:t>
            </a:r>
            <a:r>
              <a:rPr lang="en-US" dirty="0"/>
              <a:t> </a:t>
            </a:r>
            <a:r>
              <a:rPr lang="en-US" dirty="0" err="1"/>
              <a:t>zasluga</a:t>
            </a:r>
            <a:endParaRPr lang="en-US" dirty="0"/>
          </a:p>
          <a:p>
            <a:pPr lvl="0"/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rmAutofit fontScale="90000"/>
          </a:bodyPr>
          <a:lstStyle/>
          <a:p>
            <a:r>
              <a:rPr lang="sr-Latn-RS" smtClean="0"/>
              <a:t/>
            </a:r>
            <a:br>
              <a:rPr lang="sr-Latn-RS" smtClean="0"/>
            </a:br>
            <a:r>
              <a:rPr lang="en-US" smtClean="0"/>
              <a:t>Popustljivi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nezainteresovani</a:t>
            </a:r>
            <a:r>
              <a:rPr lang="en-US" dirty="0"/>
              <a:t> </a:t>
            </a:r>
            <a:r>
              <a:rPr lang="en-US" dirty="0" err="1"/>
              <a:t>stil</a:t>
            </a:r>
            <a:r>
              <a:rPr lang="en-US" dirty="0"/>
              <a:t>: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06963"/>
          </a:xfrm>
        </p:spPr>
        <p:txBody>
          <a:bodyPr/>
          <a:lstStyle/>
          <a:p>
            <a:pPr lvl="0"/>
            <a:r>
              <a:rPr lang="en-US" dirty="0" err="1"/>
              <a:t>Roditelji</a:t>
            </a:r>
            <a:r>
              <a:rPr lang="en-US" dirty="0"/>
              <a:t> ne </a:t>
            </a:r>
            <a:r>
              <a:rPr lang="en-US" dirty="0" err="1"/>
              <a:t>saosećaju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decom</a:t>
            </a:r>
            <a:r>
              <a:rPr lang="en-US" dirty="0"/>
              <a:t>, </a:t>
            </a:r>
            <a:r>
              <a:rPr lang="en-US" dirty="0" err="1"/>
              <a:t>ali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popustljivi</a:t>
            </a:r>
            <a:r>
              <a:rPr lang="en-US" dirty="0"/>
              <a:t> </a:t>
            </a:r>
            <a:r>
              <a:rPr lang="en-US" dirty="0" err="1"/>
              <a:t>jer</a:t>
            </a:r>
            <a:r>
              <a:rPr lang="en-US" dirty="0"/>
              <a:t> </a:t>
            </a:r>
            <a:r>
              <a:rPr lang="en-US" dirty="0" err="1"/>
              <a:t>im</a:t>
            </a:r>
            <a:r>
              <a:rPr lang="en-US" dirty="0"/>
              <a:t> je </a:t>
            </a:r>
            <a:r>
              <a:rPr lang="en-US" dirty="0" err="1"/>
              <a:t>tako</a:t>
            </a:r>
            <a:r>
              <a:rPr lang="en-US" dirty="0"/>
              <a:t> </a:t>
            </a:r>
            <a:r>
              <a:rPr lang="en-US" dirty="0" err="1"/>
              <a:t>lakše</a:t>
            </a:r>
            <a:endParaRPr lang="en-US" dirty="0"/>
          </a:p>
          <a:p>
            <a:pPr lvl="0"/>
            <a:r>
              <a:rPr lang="en-US" dirty="0"/>
              <a:t>Ne </a:t>
            </a:r>
            <a:r>
              <a:rPr lang="en-US" dirty="0" err="1"/>
              <a:t>bave</a:t>
            </a:r>
            <a:r>
              <a:rPr lang="en-US" dirty="0"/>
              <a:t> se </a:t>
            </a:r>
            <a:r>
              <a:rPr lang="en-US" dirty="0" err="1"/>
              <a:t>vaspitanjem</a:t>
            </a:r>
            <a:r>
              <a:rPr lang="en-US" dirty="0"/>
              <a:t> </a:t>
            </a:r>
            <a:r>
              <a:rPr lang="en-US" dirty="0" err="1"/>
              <a:t>dece</a:t>
            </a:r>
            <a:r>
              <a:rPr lang="en-US" dirty="0"/>
              <a:t>, </a:t>
            </a:r>
            <a:r>
              <a:rPr lang="en-US" dirty="0" err="1"/>
              <a:t>uvođenjem</a:t>
            </a:r>
            <a:r>
              <a:rPr lang="en-US" dirty="0"/>
              <a:t> </a:t>
            </a:r>
            <a:r>
              <a:rPr lang="en-US" dirty="0" err="1"/>
              <a:t>pravila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kontrole</a:t>
            </a:r>
            <a:r>
              <a:rPr lang="en-US" dirty="0"/>
              <a:t> </a:t>
            </a:r>
            <a:r>
              <a:rPr lang="en-US" dirty="0" err="1"/>
              <a:t>njihovog</a:t>
            </a:r>
            <a:r>
              <a:rPr lang="en-US" dirty="0"/>
              <a:t> </a:t>
            </a:r>
            <a:r>
              <a:rPr lang="en-US" dirty="0" err="1"/>
              <a:t>usvajanja</a:t>
            </a:r>
            <a:endParaRPr lang="en-US" dirty="0"/>
          </a:p>
          <a:p>
            <a:pPr lvl="0"/>
            <a:r>
              <a:rPr lang="en-US" dirty="0" err="1"/>
              <a:t>Nisu</a:t>
            </a:r>
            <a:r>
              <a:rPr lang="en-US" dirty="0"/>
              <a:t> </a:t>
            </a:r>
            <a:r>
              <a:rPr lang="en-US" dirty="0" err="1"/>
              <a:t>brižni</a:t>
            </a:r>
            <a:r>
              <a:rPr lang="en-US" dirty="0"/>
              <a:t> </a:t>
            </a:r>
            <a:r>
              <a:rPr lang="en-US" dirty="0" err="1"/>
              <a:t>ni</a:t>
            </a:r>
            <a:r>
              <a:rPr lang="en-US" dirty="0"/>
              <a:t> </a:t>
            </a:r>
            <a:r>
              <a:rPr lang="en-US" dirty="0" err="1"/>
              <a:t>saosećajni</a:t>
            </a:r>
            <a:r>
              <a:rPr lang="en-US" dirty="0"/>
              <a:t> </a:t>
            </a:r>
            <a:r>
              <a:rPr lang="en-US" err="1"/>
              <a:t>i</a:t>
            </a:r>
            <a:r>
              <a:rPr lang="en-US"/>
              <a:t> </a:t>
            </a:r>
            <a:r>
              <a:rPr lang="en-US" smtClean="0"/>
              <a:t>ne </a:t>
            </a:r>
            <a:r>
              <a:rPr lang="en-US" dirty="0" err="1"/>
              <a:t>postavljaju</a:t>
            </a:r>
            <a:r>
              <a:rPr lang="en-US" dirty="0"/>
              <a:t> </a:t>
            </a:r>
            <a:r>
              <a:rPr lang="en-US" dirty="0" err="1"/>
              <a:t>zahteve</a:t>
            </a:r>
            <a:r>
              <a:rPr lang="en-US" dirty="0"/>
              <a:t> </a:t>
            </a:r>
            <a:r>
              <a:rPr lang="en-US" dirty="0" err="1"/>
              <a:t>pred</a:t>
            </a:r>
            <a:r>
              <a:rPr lang="en-US" dirty="0"/>
              <a:t> </a:t>
            </a:r>
            <a:r>
              <a:rPr lang="en-US" dirty="0" err="1"/>
              <a:t>decu</a:t>
            </a:r>
            <a:endParaRPr lang="en-US" dirty="0"/>
          </a:p>
          <a:p>
            <a:pPr lvl="0"/>
            <a:r>
              <a:rPr lang="en-US" dirty="0" err="1"/>
              <a:t>Deca</a:t>
            </a:r>
            <a:r>
              <a:rPr lang="en-US" dirty="0"/>
              <a:t>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err="1"/>
              <a:t>imati</a:t>
            </a:r>
            <a:r>
              <a:rPr lang="en-US" dirty="0"/>
              <a:t> </a:t>
            </a:r>
            <a:r>
              <a:rPr lang="en-US" dirty="0" err="1"/>
              <a:t>sve</a:t>
            </a:r>
            <a:r>
              <a:rPr lang="en-US" dirty="0"/>
              <a:t> u </a:t>
            </a:r>
            <a:r>
              <a:rPr lang="en-US" dirty="0" err="1"/>
              <a:t>materijalnom</a:t>
            </a:r>
            <a:r>
              <a:rPr lang="en-US" dirty="0"/>
              <a:t> </a:t>
            </a:r>
            <a:r>
              <a:rPr lang="en-US" dirty="0" err="1"/>
              <a:t>smislu</a:t>
            </a:r>
            <a:r>
              <a:rPr lang="en-US" dirty="0"/>
              <a:t>, </a:t>
            </a:r>
            <a:r>
              <a:rPr lang="en-US" dirty="0" err="1"/>
              <a:t>ali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prepuštena</a:t>
            </a:r>
            <a:r>
              <a:rPr lang="en-US" dirty="0"/>
              <a:t> </a:t>
            </a:r>
            <a:r>
              <a:rPr lang="en-US" dirty="0" err="1"/>
              <a:t>sebi</a:t>
            </a:r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1162"/>
          </a:xfrm>
        </p:spPr>
        <p:txBody>
          <a:bodyPr>
            <a:normAutofit fontScale="90000"/>
          </a:bodyPr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364163"/>
          </a:xfrm>
        </p:spPr>
        <p:txBody>
          <a:bodyPr/>
          <a:lstStyle/>
          <a:p>
            <a:pPr lvl="0"/>
            <a:r>
              <a:rPr lang="en-US" dirty="0" err="1"/>
              <a:t>Deca</a:t>
            </a:r>
            <a:r>
              <a:rPr lang="en-US" dirty="0"/>
              <a:t> </a:t>
            </a:r>
            <a:r>
              <a:rPr lang="en-US" dirty="0" err="1"/>
              <a:t>imaju</a:t>
            </a:r>
            <a:r>
              <a:rPr lang="en-US" dirty="0"/>
              <a:t> </a:t>
            </a:r>
            <a:r>
              <a:rPr lang="en-US" dirty="0" err="1"/>
              <a:t>nisko</a:t>
            </a:r>
            <a:r>
              <a:rPr lang="en-US" dirty="0"/>
              <a:t> </a:t>
            </a:r>
            <a:r>
              <a:rPr lang="en-US" dirty="0" err="1"/>
              <a:t>samopoštovanje</a:t>
            </a:r>
            <a:r>
              <a:rPr lang="en-US" dirty="0"/>
              <a:t> </a:t>
            </a:r>
            <a:r>
              <a:rPr lang="en-US" dirty="0" err="1"/>
              <a:t>jer</a:t>
            </a:r>
            <a:r>
              <a:rPr lang="en-US" dirty="0"/>
              <a:t> </a:t>
            </a:r>
            <a:r>
              <a:rPr lang="en-US" dirty="0" err="1"/>
              <a:t>rastu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osećajem</a:t>
            </a:r>
            <a:r>
              <a:rPr lang="en-US" dirty="0"/>
              <a:t> </a:t>
            </a:r>
            <a:r>
              <a:rPr lang="en-US" dirty="0" err="1"/>
              <a:t>da</a:t>
            </a:r>
            <a:r>
              <a:rPr lang="en-US" dirty="0"/>
              <a:t> </a:t>
            </a:r>
            <a:r>
              <a:rPr lang="en-US" dirty="0" err="1"/>
              <a:t>nisu</a:t>
            </a:r>
            <a:r>
              <a:rPr lang="en-US" dirty="0"/>
              <a:t> </a:t>
            </a:r>
            <a:r>
              <a:rPr lang="en-US" dirty="0" err="1"/>
              <a:t>vredna</a:t>
            </a:r>
            <a:r>
              <a:rPr lang="en-US" dirty="0"/>
              <a:t> </a:t>
            </a:r>
            <a:r>
              <a:rPr lang="en-US" dirty="0" err="1"/>
              <a:t>ni</a:t>
            </a:r>
            <a:r>
              <a:rPr lang="en-US" dirty="0"/>
              <a:t> </a:t>
            </a:r>
            <a:r>
              <a:rPr lang="en-US" dirty="0" err="1"/>
              <a:t>važna</a:t>
            </a:r>
            <a:r>
              <a:rPr lang="en-US" dirty="0"/>
              <a:t> </a:t>
            </a:r>
            <a:r>
              <a:rPr lang="en-US" dirty="0" err="1"/>
              <a:t>svojim</a:t>
            </a:r>
            <a:r>
              <a:rPr lang="en-US" dirty="0"/>
              <a:t> </a:t>
            </a:r>
            <a:r>
              <a:rPr lang="en-US" dirty="0" err="1"/>
              <a:t>roditeljima</a:t>
            </a:r>
            <a:r>
              <a:rPr lang="en-US" dirty="0"/>
              <a:t>, pa </a:t>
            </a:r>
            <a:r>
              <a:rPr lang="en-US" dirty="0" err="1"/>
              <a:t>tako</a:t>
            </a:r>
            <a:r>
              <a:rPr lang="en-US" dirty="0"/>
              <a:t> </a:t>
            </a:r>
            <a:r>
              <a:rPr lang="en-US" dirty="0" err="1"/>
              <a:t>ni</a:t>
            </a:r>
            <a:r>
              <a:rPr lang="en-US" dirty="0"/>
              <a:t> </a:t>
            </a:r>
            <a:r>
              <a:rPr lang="en-US" dirty="0" err="1"/>
              <a:t>svetu</a:t>
            </a:r>
            <a:r>
              <a:rPr lang="en-US" dirty="0"/>
              <a:t> </a:t>
            </a:r>
            <a:r>
              <a:rPr lang="en-US" dirty="0" err="1"/>
              <a:t>oko</a:t>
            </a:r>
            <a:r>
              <a:rPr lang="en-US" dirty="0"/>
              <a:t> </a:t>
            </a:r>
            <a:r>
              <a:rPr lang="en-US" dirty="0" err="1"/>
              <a:t>sebe</a:t>
            </a:r>
            <a:endParaRPr lang="en-US" dirty="0"/>
          </a:p>
          <a:p>
            <a:pPr lvl="0"/>
            <a:r>
              <a:rPr lang="en-US" dirty="0" err="1"/>
              <a:t>Ponašaju</a:t>
            </a:r>
            <a:r>
              <a:rPr lang="en-US" dirty="0"/>
              <a:t> se </a:t>
            </a:r>
            <a:r>
              <a:rPr lang="en-US" dirty="0" err="1"/>
              <a:t>hladno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nemaju</a:t>
            </a:r>
            <a:r>
              <a:rPr lang="en-US" dirty="0"/>
              <a:t> </a:t>
            </a:r>
            <a:r>
              <a:rPr lang="en-US" dirty="0" err="1"/>
              <a:t>razvijene</a:t>
            </a:r>
            <a:r>
              <a:rPr lang="en-US" dirty="0"/>
              <a:t> </a:t>
            </a:r>
            <a:r>
              <a:rPr lang="en-US" dirty="0" err="1"/>
              <a:t>socijalne</a:t>
            </a:r>
            <a:r>
              <a:rPr lang="en-US" dirty="0"/>
              <a:t> </a:t>
            </a:r>
            <a:r>
              <a:rPr lang="en-US" dirty="0" err="1"/>
              <a:t>veštine</a:t>
            </a:r>
            <a:endParaRPr lang="en-US" dirty="0"/>
          </a:p>
          <a:p>
            <a:pPr lvl="0"/>
            <a:r>
              <a:rPr lang="sr-Latn-RS" smtClean="0"/>
              <a:t>Povodljivi su, s</a:t>
            </a:r>
            <a:r>
              <a:rPr lang="en-US" smtClean="0"/>
              <a:t>kloni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da</a:t>
            </a:r>
            <a:r>
              <a:rPr lang="en-US" dirty="0"/>
              <a:t> </a:t>
            </a:r>
            <a:r>
              <a:rPr lang="en-US" dirty="0" err="1"/>
              <a:t>preuzimaju</a:t>
            </a:r>
            <a:r>
              <a:rPr lang="en-US" dirty="0"/>
              <a:t> </a:t>
            </a:r>
            <a:r>
              <a:rPr lang="en-US" dirty="0" err="1"/>
              <a:t>problematične</a:t>
            </a:r>
            <a:r>
              <a:rPr lang="en-US" dirty="0"/>
              <a:t> </a:t>
            </a:r>
            <a:r>
              <a:rPr lang="en-US" dirty="0" err="1"/>
              <a:t>modele</a:t>
            </a:r>
            <a:r>
              <a:rPr lang="en-US" dirty="0"/>
              <a:t> </a:t>
            </a:r>
            <a:r>
              <a:rPr lang="en-US" dirty="0" err="1"/>
              <a:t>ponašanja</a:t>
            </a:r>
            <a:r>
              <a:rPr lang="en-US" dirty="0"/>
              <a:t> </a:t>
            </a:r>
            <a:r>
              <a:rPr lang="en-US" dirty="0" err="1"/>
              <a:t>od</a:t>
            </a:r>
            <a:r>
              <a:rPr lang="en-US" dirty="0"/>
              <a:t> </a:t>
            </a:r>
            <a:r>
              <a:rPr lang="en-US" err="1"/>
              <a:t>drugih</a:t>
            </a:r>
            <a:r>
              <a:rPr lang="en-US"/>
              <a:t> </a:t>
            </a:r>
            <a:r>
              <a:rPr lang="en-US" smtClean="0"/>
              <a:t>(pošto </a:t>
            </a:r>
            <a:r>
              <a:rPr lang="en-US" smtClean="0"/>
              <a:t>pozitivni obrasci nisu </a:t>
            </a:r>
            <a:r>
              <a:rPr lang="en-US" dirty="0" err="1"/>
              <a:t>izgrađeni</a:t>
            </a:r>
            <a:r>
              <a:rPr lang="en-US" dirty="0"/>
              <a:t> u </a:t>
            </a:r>
            <a:r>
              <a:rPr lang="en-US" dirty="0" err="1"/>
              <a:t>porodici</a:t>
            </a:r>
            <a:r>
              <a:rPr lang="en-US" dirty="0"/>
              <a:t>)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err="1" smtClean="0"/>
              <a:t>Brižni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zahtevni</a:t>
            </a:r>
            <a:r>
              <a:rPr lang="en-US" dirty="0"/>
              <a:t> </a:t>
            </a:r>
            <a:r>
              <a:rPr lang="en-US" dirty="0" err="1"/>
              <a:t>stil</a:t>
            </a:r>
            <a:r>
              <a:rPr lang="en-US" dirty="0"/>
              <a:t>:</a:t>
            </a:r>
            <a:br>
              <a:rPr lang="en-US" dirty="0"/>
            </a:br>
            <a:r>
              <a:rPr lang="en-US" dirty="0"/>
              <a:t> 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059363"/>
          </a:xfrm>
        </p:spPr>
        <p:txBody>
          <a:bodyPr/>
          <a:lstStyle/>
          <a:p>
            <a:pPr lvl="0"/>
            <a:r>
              <a:rPr lang="sr-Latn-RS" smtClean="0"/>
              <a:t>Sa detetoma se bavi, ono</a:t>
            </a:r>
            <a:r>
              <a:rPr lang="en-US" smtClean="0"/>
              <a:t> </a:t>
            </a:r>
            <a:r>
              <a:rPr lang="en-US" dirty="0"/>
              <a:t>se </a:t>
            </a:r>
            <a:r>
              <a:rPr lang="en-US" dirty="0" err="1"/>
              <a:t>podržava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jasno</a:t>
            </a:r>
            <a:r>
              <a:rPr lang="en-US" dirty="0"/>
              <a:t> mu se </a:t>
            </a:r>
            <a:r>
              <a:rPr lang="en-US" dirty="0" err="1"/>
              <a:t>stavlja</a:t>
            </a:r>
            <a:r>
              <a:rPr lang="en-US" dirty="0"/>
              <a:t> do </a:t>
            </a:r>
            <a:r>
              <a:rPr lang="en-US" dirty="0" err="1"/>
              <a:t>znanja</a:t>
            </a:r>
            <a:r>
              <a:rPr lang="en-US" dirty="0"/>
              <a:t> </a:t>
            </a:r>
            <a:r>
              <a:rPr lang="en-US" dirty="0" err="1"/>
              <a:t>šta</a:t>
            </a:r>
            <a:r>
              <a:rPr lang="en-US" dirty="0"/>
              <a:t> se </a:t>
            </a:r>
            <a:r>
              <a:rPr lang="en-US" dirty="0" err="1"/>
              <a:t>od</a:t>
            </a:r>
            <a:r>
              <a:rPr lang="en-US" dirty="0"/>
              <a:t> </a:t>
            </a:r>
            <a:r>
              <a:rPr lang="en-US" dirty="0" err="1"/>
              <a:t>njega</a:t>
            </a:r>
            <a:r>
              <a:rPr lang="en-US" dirty="0"/>
              <a:t> </a:t>
            </a:r>
            <a:r>
              <a:rPr lang="en-US" dirty="0" err="1"/>
              <a:t>očekuje</a:t>
            </a:r>
            <a:endParaRPr lang="en-US" dirty="0"/>
          </a:p>
          <a:p>
            <a:pPr lvl="0"/>
            <a:r>
              <a:rPr lang="en-US" dirty="0" err="1"/>
              <a:t>Deci</a:t>
            </a:r>
            <a:r>
              <a:rPr lang="en-US" dirty="0"/>
              <a:t> se </a:t>
            </a:r>
            <a:r>
              <a:rPr lang="en-US" dirty="0" err="1"/>
              <a:t>objašnjavaju</a:t>
            </a:r>
            <a:r>
              <a:rPr lang="en-US" dirty="0"/>
              <a:t> </a:t>
            </a:r>
            <a:r>
              <a:rPr lang="en-US" dirty="0" err="1"/>
              <a:t>pravila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podstiče</a:t>
            </a:r>
            <a:r>
              <a:rPr lang="en-US" dirty="0"/>
              <a:t> se </a:t>
            </a:r>
            <a:r>
              <a:rPr lang="en-US" dirty="0" err="1"/>
              <a:t>samokontrola</a:t>
            </a:r>
            <a:endParaRPr lang="en-US" dirty="0"/>
          </a:p>
          <a:p>
            <a:pPr lvl="0"/>
            <a:r>
              <a:rPr lang="en-US" dirty="0" err="1"/>
              <a:t>Podrazumeva</a:t>
            </a:r>
            <a:r>
              <a:rPr lang="en-US" dirty="0"/>
              <a:t> se </a:t>
            </a:r>
            <a:r>
              <a:rPr lang="en-US" dirty="0" err="1"/>
              <a:t>da</a:t>
            </a:r>
            <a:r>
              <a:rPr lang="en-US" dirty="0"/>
              <a:t> </a:t>
            </a:r>
            <a:r>
              <a:rPr lang="en-US" dirty="0" err="1"/>
              <a:t>deca</a:t>
            </a:r>
            <a:r>
              <a:rPr lang="en-US" dirty="0"/>
              <a:t> </a:t>
            </a:r>
            <a:r>
              <a:rPr lang="en-US" dirty="0" err="1"/>
              <a:t>imaju</a:t>
            </a:r>
            <a:r>
              <a:rPr lang="en-US" dirty="0"/>
              <a:t> </a:t>
            </a:r>
            <a:r>
              <a:rPr lang="en-US" dirty="0" err="1"/>
              <a:t>prava</a:t>
            </a:r>
            <a:r>
              <a:rPr lang="en-US" dirty="0"/>
              <a:t>, </a:t>
            </a:r>
            <a:r>
              <a:rPr lang="en-US" dirty="0" err="1"/>
              <a:t>ona</a:t>
            </a:r>
            <a:r>
              <a:rPr lang="en-US" dirty="0"/>
              <a:t> </a:t>
            </a:r>
            <a:r>
              <a:rPr lang="en-US" dirty="0" err="1"/>
              <a:t>učestvuju</a:t>
            </a:r>
            <a:r>
              <a:rPr lang="en-US" dirty="0"/>
              <a:t> u </a:t>
            </a:r>
            <a:r>
              <a:rPr lang="en-US" dirty="0" err="1"/>
              <a:t>izborima</a:t>
            </a:r>
            <a:r>
              <a:rPr lang="en-US" dirty="0"/>
              <a:t>, </a:t>
            </a:r>
            <a:r>
              <a:rPr lang="en-US" dirty="0" err="1"/>
              <a:t>ali</a:t>
            </a:r>
            <a:r>
              <a:rPr lang="en-US" dirty="0"/>
              <a:t> </a:t>
            </a:r>
            <a:r>
              <a:rPr lang="en-US" dirty="0" err="1"/>
              <a:t>roditelji</a:t>
            </a:r>
            <a:r>
              <a:rPr lang="en-US" dirty="0"/>
              <a:t> </a:t>
            </a:r>
            <a:r>
              <a:rPr lang="en-US" dirty="0" err="1"/>
              <a:t>donose</a:t>
            </a:r>
            <a:r>
              <a:rPr lang="en-US" dirty="0"/>
              <a:t> </a:t>
            </a:r>
            <a:r>
              <a:rPr lang="en-US" dirty="0" err="1"/>
              <a:t>odluke</a:t>
            </a:r>
            <a:r>
              <a:rPr lang="en-US" dirty="0"/>
              <a:t> o </a:t>
            </a:r>
            <a:r>
              <a:rPr lang="en-US" dirty="0" err="1"/>
              <a:t>važnim</a:t>
            </a:r>
            <a:r>
              <a:rPr lang="en-US" dirty="0"/>
              <a:t> </a:t>
            </a:r>
            <a:r>
              <a:rPr lang="en-US" dirty="0" err="1"/>
              <a:t>pitanjima</a:t>
            </a:r>
            <a:endParaRPr lang="en-US" dirty="0"/>
          </a:p>
          <a:p>
            <a:pPr lvl="0"/>
            <a:r>
              <a:rPr lang="sr-Latn-RS" smtClean="0"/>
              <a:t>Roditelji su b</a:t>
            </a:r>
            <a:r>
              <a:rPr lang="en-US" smtClean="0"/>
              <a:t>rižni i </a:t>
            </a:r>
            <a:r>
              <a:rPr lang="en-US" dirty="0" err="1"/>
              <a:t>saosećajni</a:t>
            </a:r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82562"/>
          </a:xfrm>
        </p:spPr>
        <p:txBody>
          <a:bodyPr>
            <a:normAutofit fontScale="90000"/>
          </a:bodyPr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609600"/>
            <a:ext cx="8229600" cy="5516563"/>
          </a:xfrm>
        </p:spPr>
        <p:txBody>
          <a:bodyPr/>
          <a:lstStyle/>
          <a:p>
            <a:pPr lvl="0"/>
            <a:r>
              <a:rPr lang="en-US" dirty="0" err="1"/>
              <a:t>Traži</a:t>
            </a:r>
            <a:r>
              <a:rPr lang="en-US" dirty="0"/>
              <a:t> se </a:t>
            </a:r>
            <a:r>
              <a:rPr lang="en-US" dirty="0" err="1"/>
              <a:t>da</a:t>
            </a:r>
            <a:r>
              <a:rPr lang="en-US" dirty="0"/>
              <a:t> </a:t>
            </a:r>
            <a:r>
              <a:rPr lang="en-US" dirty="0" err="1"/>
              <a:t>deca</a:t>
            </a:r>
            <a:r>
              <a:rPr lang="en-US" dirty="0"/>
              <a:t> </a:t>
            </a:r>
            <a:r>
              <a:rPr lang="en-US" dirty="0" err="1"/>
              <a:t>ostvare</a:t>
            </a:r>
            <a:r>
              <a:rPr lang="en-US" dirty="0"/>
              <a:t> </a:t>
            </a:r>
            <a:r>
              <a:rPr lang="en-US" err="1"/>
              <a:t>svoje</a:t>
            </a:r>
            <a:r>
              <a:rPr lang="en-US"/>
              <a:t> </a:t>
            </a:r>
            <a:r>
              <a:rPr lang="en-US" smtClean="0"/>
              <a:t>potencijale</a:t>
            </a:r>
            <a:endParaRPr lang="sr-Latn-RS" smtClean="0"/>
          </a:p>
          <a:p>
            <a:pPr lvl="0"/>
            <a:endParaRPr lang="en-US" dirty="0"/>
          </a:p>
          <a:p>
            <a:pPr lvl="0"/>
            <a:r>
              <a:rPr lang="en-US" dirty="0" err="1"/>
              <a:t>Briga</a:t>
            </a:r>
            <a:r>
              <a:rPr lang="en-US" dirty="0"/>
              <a:t> </a:t>
            </a:r>
            <a:r>
              <a:rPr lang="en-US" dirty="0" err="1"/>
              <a:t>roditelja</a:t>
            </a:r>
            <a:r>
              <a:rPr lang="en-US" dirty="0"/>
              <a:t> </a:t>
            </a:r>
            <a:r>
              <a:rPr lang="en-US" dirty="0" err="1"/>
              <a:t>poručuje</a:t>
            </a:r>
            <a:r>
              <a:rPr lang="en-US" dirty="0"/>
              <a:t> </a:t>
            </a:r>
            <a:r>
              <a:rPr lang="en-US" dirty="0" err="1"/>
              <a:t>deci</a:t>
            </a:r>
            <a:r>
              <a:rPr lang="en-US" dirty="0"/>
              <a:t> </a:t>
            </a:r>
            <a:r>
              <a:rPr lang="en-US" dirty="0" err="1"/>
              <a:t>da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ona</a:t>
            </a:r>
            <a:r>
              <a:rPr lang="en-US" dirty="0"/>
              <a:t> </a:t>
            </a:r>
            <a:r>
              <a:rPr lang="en-US" dirty="0" err="1"/>
              <a:t>važna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roditelje</a:t>
            </a:r>
            <a:r>
              <a:rPr lang="en-US" dirty="0"/>
              <a:t>, </a:t>
            </a:r>
            <a:r>
              <a:rPr lang="en-US" dirty="0" err="1"/>
              <a:t>što</a:t>
            </a:r>
            <a:r>
              <a:rPr lang="en-US" dirty="0"/>
              <a:t> </a:t>
            </a:r>
            <a:r>
              <a:rPr lang="en-US" dirty="0" err="1"/>
              <a:t>kod</a:t>
            </a:r>
            <a:r>
              <a:rPr lang="en-US" dirty="0"/>
              <a:t> </a:t>
            </a:r>
            <a:r>
              <a:rPr lang="en-US" dirty="0" err="1"/>
              <a:t>dece</a:t>
            </a:r>
            <a:r>
              <a:rPr lang="en-US" dirty="0"/>
              <a:t> </a:t>
            </a:r>
            <a:r>
              <a:rPr lang="en-US" err="1"/>
              <a:t>podiže</a:t>
            </a:r>
            <a:r>
              <a:rPr lang="en-US"/>
              <a:t> </a:t>
            </a:r>
            <a:r>
              <a:rPr lang="en-US" smtClean="0"/>
              <a:t>samopouzdanje</a:t>
            </a:r>
            <a:endParaRPr lang="en-US" dirty="0"/>
          </a:p>
          <a:p>
            <a:pPr lvl="0"/>
            <a:r>
              <a:rPr lang="en-US" dirty="0" err="1"/>
              <a:t>Sprovodi</a:t>
            </a:r>
            <a:r>
              <a:rPr lang="en-US" dirty="0"/>
              <a:t> se </a:t>
            </a:r>
            <a:r>
              <a:rPr lang="en-US" dirty="0" err="1"/>
              <a:t>razumna</a:t>
            </a:r>
            <a:r>
              <a:rPr lang="en-US" dirty="0"/>
              <a:t> </a:t>
            </a:r>
            <a:r>
              <a:rPr lang="en-US" dirty="0" err="1"/>
              <a:t>mera</a:t>
            </a:r>
            <a:r>
              <a:rPr lang="en-US" dirty="0"/>
              <a:t> </a:t>
            </a:r>
            <a:r>
              <a:rPr lang="en-US" dirty="0" err="1"/>
              <a:t>nadgledanja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praćenja</a:t>
            </a:r>
            <a:r>
              <a:rPr lang="en-US" dirty="0"/>
              <a:t> </a:t>
            </a:r>
            <a:r>
              <a:rPr lang="en-US" err="1"/>
              <a:t>života</a:t>
            </a:r>
            <a:r>
              <a:rPr lang="en-US"/>
              <a:t> </a:t>
            </a:r>
            <a:r>
              <a:rPr lang="en-US" smtClean="0"/>
              <a:t>dece</a:t>
            </a:r>
            <a:endParaRPr lang="en-US" dirty="0"/>
          </a:p>
          <a:p>
            <a:pPr lvl="0"/>
            <a:r>
              <a:rPr lang="en-US" dirty="0" err="1"/>
              <a:t>Najviše</a:t>
            </a:r>
            <a:r>
              <a:rPr lang="en-US" dirty="0"/>
              <a:t> </a:t>
            </a:r>
            <a:r>
              <a:rPr lang="en-US" dirty="0" err="1"/>
              <a:t>šanse</a:t>
            </a:r>
            <a:r>
              <a:rPr lang="en-US" dirty="0"/>
              <a:t> </a:t>
            </a:r>
            <a:r>
              <a:rPr lang="en-US" dirty="0" err="1"/>
              <a:t>da</a:t>
            </a:r>
            <a:r>
              <a:rPr lang="en-US" dirty="0"/>
              <a:t> se </a:t>
            </a:r>
            <a:r>
              <a:rPr lang="en-US" dirty="0" err="1"/>
              <a:t>odraste</a:t>
            </a:r>
            <a:r>
              <a:rPr lang="en-US" dirty="0"/>
              <a:t> u </a:t>
            </a:r>
            <a:r>
              <a:rPr lang="en-US" dirty="0" err="1"/>
              <a:t>zrelu</a:t>
            </a:r>
            <a:r>
              <a:rPr lang="en-US" dirty="0"/>
              <a:t> </a:t>
            </a:r>
            <a:r>
              <a:rPr lang="en-US" dirty="0" err="1"/>
              <a:t>osobu</a:t>
            </a:r>
            <a:r>
              <a:rPr lang="en-US" dirty="0"/>
              <a:t>;</a:t>
            </a:r>
          </a:p>
          <a:p>
            <a:pPr>
              <a:buNone/>
            </a:pPr>
            <a:r>
              <a:rPr lang="en-US" dirty="0"/>
              <a:t> 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</TotalTime>
  <Words>520</Words>
  <Application>Microsoft Office PowerPoint</Application>
  <PresentationFormat>On-screen Show (4:3)</PresentationFormat>
  <Paragraphs>43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VASPITINI STILOVI U PORODICI   </vt:lpstr>
      <vt:lpstr>Autoritarni vaspitni stil: </vt:lpstr>
      <vt:lpstr>Slide 3</vt:lpstr>
      <vt:lpstr> Popustljivi i brižni stil: </vt:lpstr>
      <vt:lpstr>Slide 5</vt:lpstr>
      <vt:lpstr> Popustljivi i nezainteresovani stil: </vt:lpstr>
      <vt:lpstr>Slide 7</vt:lpstr>
      <vt:lpstr>  Brižni i zahtevni stil:   </vt:lpstr>
      <vt:lpstr>Slide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VASPITINI STILOVI U PORODICI   </dc:title>
  <dc:creator>Fasper</dc:creator>
  <cp:lastModifiedBy>Fasper</cp:lastModifiedBy>
  <cp:revision>10</cp:revision>
  <dcterms:created xsi:type="dcterms:W3CDTF">2012-12-23T14:03:21Z</dcterms:created>
  <dcterms:modified xsi:type="dcterms:W3CDTF">2018-03-25T16:31:44Z</dcterms:modified>
</cp:coreProperties>
</file>